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4" r:id="rId6"/>
    <p:sldId id="265" r:id="rId7"/>
    <p:sldId id="267" r:id="rId8"/>
    <p:sldId id="266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8B"/>
    <a:srgbClr val="3A3938"/>
    <a:srgbClr val="1CA385"/>
    <a:srgbClr val="BF3701"/>
    <a:srgbClr val="F0CA27"/>
    <a:srgbClr val="BD412F"/>
    <a:srgbClr val="A9C74D"/>
    <a:srgbClr val="EEEE59"/>
    <a:srgbClr val="F29B27"/>
    <a:srgbClr val="C88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5323F-86E4-44C7-BC2B-074218D4241A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43683-B165-40D5-AB56-6A13DADD2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6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43683-B165-40D5-AB56-6A13DADD28E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7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/>
        </p:nvSpPr>
        <p:spPr>
          <a:xfrm>
            <a:off x="-133782" y="0"/>
            <a:ext cx="9277782" cy="6858001"/>
          </a:xfrm>
          <a:custGeom>
            <a:avLst/>
            <a:gdLst>
              <a:gd name="connsiteX0" fmla="*/ 0 w 7128792"/>
              <a:gd name="connsiteY0" fmla="*/ 6853808 h 6853808"/>
              <a:gd name="connsiteX1" fmla="*/ 1616471 w 7128792"/>
              <a:gd name="connsiteY1" fmla="*/ 0 h 6853808"/>
              <a:gd name="connsiteX2" fmla="*/ 7128792 w 7128792"/>
              <a:gd name="connsiteY2" fmla="*/ 0 h 6853808"/>
              <a:gd name="connsiteX3" fmla="*/ 5512321 w 7128792"/>
              <a:gd name="connsiteY3" fmla="*/ 6853808 h 6853808"/>
              <a:gd name="connsiteX4" fmla="*/ 0 w 7128792"/>
              <a:gd name="connsiteY4" fmla="*/ 6853808 h 6853808"/>
              <a:gd name="connsiteX0" fmla="*/ 101493 w 5512321"/>
              <a:gd name="connsiteY0" fmla="*/ 6895372 h 6895372"/>
              <a:gd name="connsiteX1" fmla="*/ 0 w 5512321"/>
              <a:gd name="connsiteY1" fmla="*/ 0 h 6895372"/>
              <a:gd name="connsiteX2" fmla="*/ 5512321 w 5512321"/>
              <a:gd name="connsiteY2" fmla="*/ 0 h 6895372"/>
              <a:gd name="connsiteX3" fmla="*/ 3895850 w 5512321"/>
              <a:gd name="connsiteY3" fmla="*/ 6853808 h 6895372"/>
              <a:gd name="connsiteX4" fmla="*/ 101493 w 5512321"/>
              <a:gd name="connsiteY4" fmla="*/ 6895372 h 6895372"/>
              <a:gd name="connsiteX0" fmla="*/ 101493 w 5512321"/>
              <a:gd name="connsiteY0" fmla="*/ 6895372 h 6910215"/>
              <a:gd name="connsiteX1" fmla="*/ 0 w 5512321"/>
              <a:gd name="connsiteY1" fmla="*/ 0 h 6910215"/>
              <a:gd name="connsiteX2" fmla="*/ 5512321 w 5512321"/>
              <a:gd name="connsiteY2" fmla="*/ 0 h 6910215"/>
              <a:gd name="connsiteX3" fmla="*/ 2357995 w 5512321"/>
              <a:gd name="connsiteY3" fmla="*/ 6910215 h 6910215"/>
              <a:gd name="connsiteX4" fmla="*/ 101493 w 5512321"/>
              <a:gd name="connsiteY4" fmla="*/ 6895372 h 6910215"/>
              <a:gd name="connsiteX0" fmla="*/ 0 w 5547827"/>
              <a:gd name="connsiteY0" fmla="*/ 6895372 h 6910215"/>
              <a:gd name="connsiteX1" fmla="*/ 35506 w 5547827"/>
              <a:gd name="connsiteY1" fmla="*/ 0 h 6910215"/>
              <a:gd name="connsiteX2" fmla="*/ 5547827 w 5547827"/>
              <a:gd name="connsiteY2" fmla="*/ 0 h 6910215"/>
              <a:gd name="connsiteX3" fmla="*/ 2393501 w 5547827"/>
              <a:gd name="connsiteY3" fmla="*/ 6910215 h 6910215"/>
              <a:gd name="connsiteX4" fmla="*/ 0 w 5547827"/>
              <a:gd name="connsiteY4" fmla="*/ 6895372 h 691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7827" h="6910215">
                <a:moveTo>
                  <a:pt x="0" y="6895372"/>
                </a:moveTo>
                <a:lnTo>
                  <a:pt x="35506" y="0"/>
                </a:lnTo>
                <a:lnTo>
                  <a:pt x="5547827" y="0"/>
                </a:lnTo>
                <a:lnTo>
                  <a:pt x="2393501" y="6910215"/>
                </a:lnTo>
                <a:lnTo>
                  <a:pt x="0" y="6895372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10800000">
            <a:off x="3646444" y="3728985"/>
            <a:ext cx="46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HoRNETO"/>
              </a:rPr>
              <a:t> </a:t>
            </a:r>
            <a:endParaRPr lang="ru-RU" sz="1400" b="1" dirty="0">
              <a:solidFill>
                <a:schemeClr val="bg1"/>
              </a:solidFill>
              <a:latin typeface="HoRNETO"/>
            </a:endParaRPr>
          </a:p>
        </p:txBody>
      </p:sp>
      <p:pic>
        <p:nvPicPr>
          <p:cNvPr id="1032" name="Picture 8" descr="http://antiextremizm.ru/wp-content/uploads/2017/10/na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47"/>
          <a:stretch/>
        </p:blipFill>
        <p:spPr bwMode="auto">
          <a:xfrm>
            <a:off x="165093" y="102658"/>
            <a:ext cx="694051" cy="8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0800000">
            <a:off x="3278898" y="3977393"/>
            <a:ext cx="56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HoRNETO"/>
              </a:rPr>
              <a:t> </a:t>
            </a:r>
            <a:endParaRPr lang="ru-RU" sz="1400" b="1" dirty="0">
              <a:solidFill>
                <a:schemeClr val="bg1"/>
              </a:solidFill>
              <a:latin typeface="HoRNETO"/>
            </a:endParaRPr>
          </a:p>
        </p:txBody>
      </p:sp>
      <p:sp>
        <p:nvSpPr>
          <p:cNvPr id="8" name="AutoShape 10" descr="https://i.warosu.org/data/g/img/0559/37/14704305213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i.warosu.org/data/g/img/0559/37/147043052131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i.warosu.org/data/g/img/0559/37/147043052131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718" y="1490009"/>
            <a:ext cx="5612402" cy="26776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АЛГОРИТМ СОДЕЙСТВИЯ ГОСУДАРСТВА ГРАЖДАНАМ, РЕШИВШИМ ПРЕКРАТИТЬ УЧАСТИЕ В ТЕРРОРИСТИЧЕСКОЙ ОРГАНИЗАЦИИ </a:t>
            </a:r>
            <a:br>
              <a:rPr lang="ru-RU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«</a:t>
            </a:r>
            <a:r>
              <a:rPr lang="ru-RU" sz="24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ХИЗБ</a:t>
            </a:r>
            <a:r>
              <a:rPr lang="ru-RU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2400" b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УТ-ТАХРИР</a:t>
            </a:r>
            <a:r>
              <a:rPr lang="ru-RU" sz="2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»</a:t>
            </a:r>
            <a:endParaRPr lang="ru-RU" sz="2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8111" y="144792"/>
            <a:ext cx="29045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RNETO"/>
              </a:rPr>
              <a:t>АНТИТЕРРОРИСТИЧЕСКАЯ </a:t>
            </a:r>
          </a:p>
          <a:p>
            <a:r>
              <a:rPr lang="ru-RU" sz="1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RNETO"/>
              </a:rPr>
              <a:t>КОМИССИЯ </a:t>
            </a:r>
          </a:p>
          <a:p>
            <a:r>
              <a:rPr lang="ru-RU" sz="1400" b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RNETO"/>
              </a:rPr>
              <a:t>В РЕСПУБЛИКЕ ТАТАРСТАН </a:t>
            </a:r>
            <a:endParaRPr lang="ru-RU" sz="14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RNETO"/>
            </a:endParaRPr>
          </a:p>
        </p:txBody>
      </p:sp>
    </p:spTree>
    <p:extLst>
      <p:ext uri="{BB962C8B-B14F-4D97-AF65-F5344CB8AC3E}">
        <p14:creationId xmlns:p14="http://schemas.microsoft.com/office/powerpoint/2010/main" val="39066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i.pinimg.com/originals/dc/c3/34/dcc3349e9c3a7d3fe8ef296c00e63a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4397" r="10051"/>
          <a:stretch/>
        </p:blipFill>
        <p:spPr bwMode="auto">
          <a:xfrm>
            <a:off x="110954" y="176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-53180"/>
            <a:ext cx="9310432" cy="6911180"/>
          </a:xfrm>
          <a:prstGeom prst="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RNET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142" y="980728"/>
            <a:ext cx="8683625" cy="5112568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1377" y="116632"/>
            <a:ext cx="3235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</a:t>
            </a:r>
            <a:endParaRPr lang="ru-RU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0649" y="670457"/>
            <a:ext cx="48486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1143" y="1074861"/>
            <a:ext cx="8683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446712" y="1297744"/>
            <a:ext cx="8578055" cy="4209331"/>
          </a:xfrm>
        </p:spPr>
        <p:txBody>
          <a:bodyPr>
            <a:normAutofit fontScale="95833"/>
          </a:bodyPr>
          <a:lstStyle/>
          <a:p>
            <a:pPr marL="137160" indent="0">
              <a:buNone/>
            </a:pP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0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ЕЩЕ</a:t>
            </a: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ПРЕДПРИНИМАТЬ НИ КАКИХ ДЕЙСТВИЙ И НЕ ЯВЛЯТЬСЯ В СЛЕДСТВЕННЫЕ ОРГАНЫ ИЛИ В </a:t>
            </a:r>
            <a:r>
              <a:rPr lang="ru-RU" sz="20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ИКЦ</a:t>
            </a: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«ДИАЛОГ», НО ЕСТЬ БОЛЬШАЯ ВЕРОЯТНОСТЬ ТОГО, ЧТО ФАКТЫ УЧАСТИЯ ЗАФИКСИРОВАНЫ В МАТЕРИАЛАХ ДРУГИХ УГОЛОВНЫХ ДЕЛ, И В КОНЦЕ КОНЦОВ, МОГУТ ПРИВЕСТИ К ИХ ВЫДЕЛЕНИЮ В ОТДЕЛЬНОЕ УГОЛОВНОЕ ДЕЛО. </a:t>
            </a:r>
            <a:endParaRPr lang="en-US" sz="20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ТОГДА УЖЕ НЕ БУДЕТ ОСНОВАНИЙ ДЛЯ ВЫНЕСЕНИЯ ОТКАЗА В ВОЗБУЖДЕНИИ УГОЛОВНОГО ДЕЛА НА ОСНОВАНИИ ПРИМЕЧАНИЯ К СТАТЬЕ 205.5 УК РФ. </a:t>
            </a:r>
            <a:endParaRPr lang="ru-RU" sz="2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fonstola.ru/pic/201605/2560x1440/fonstola.ru-2332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5" t="3024" r="6403" b="1673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-53180"/>
            <a:ext cx="9144000" cy="6911180"/>
          </a:xfrm>
          <a:prstGeom prst="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RNET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187" y="1074861"/>
            <a:ext cx="8683625" cy="5112568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1659" y="116632"/>
            <a:ext cx="427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РУКОВОДИТЕЛИ </a:t>
            </a:r>
            <a:endParaRPr lang="ru-RU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649" y="670457"/>
            <a:ext cx="48486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143" y="1074861"/>
            <a:ext cx="8683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142" y="1561916"/>
            <a:ext cx="83353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ЛИЦА, ОРГАНИЗУЮЩИЕ ДЕЯТЕЛЬНОСТЬ ТЕРРОРИСТИЧЕСКОЙ ОРГАНИЗАЦИИ С РУКОВОДЯЩЕГО УРОВНЯ (МУШРИФ, МАСУЛЬ) И ВЫШЕ. ОРГАНИЗАЦИЯ МЕРОПРИЯТИЙ ДАННОЙ ОРГАНИЗАЦИИ СОСТАВЛЯЕТ ОКОНЧЕННЫЙ СОСТАВ ПРЕСТУПЛЕНИЯ. </a:t>
            </a:r>
          </a:p>
          <a:p>
            <a:pPr marL="137160" indent="0">
              <a:buNone/>
            </a:pPr>
            <a:endParaRPr lang="ru-RU" sz="20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МИНИМАЛЬНЫЙ СРОК НАКАЗАНИЯ СОСТАВЛЯЕТ 15 ЛЕТ, МАКСИМАЛЬНЫЙ – ПОЖИЗНЕННОЕ ЗАКЛЮЧЕНИЕ. </a:t>
            </a:r>
            <a:r>
              <a:rPr lang="ru-RU" sz="2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ЛИЦО НЕ МОЖЕТ БЫТЬ ПРИЗНАНО ПОТЕРПЕВШИМ</a:t>
            </a: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РЕЗУЛЬТАТЕ ОКАЗАНИЯ НА НЕГО </a:t>
            </a:r>
            <a:r>
              <a:rPr lang="ru-RU" sz="20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МАНИПУЛЯТИВНОГО</a:t>
            </a: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ПСИХОЛОГИЧЕСКОГО ВОЗДЕЙСТВИЯ</a:t>
            </a:r>
            <a:r>
              <a:rPr lang="ru-RU" sz="2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2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2186776/cb4385de-bf47-436c-828f-d6c2ae3f4678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t="4342" r="16189"/>
          <a:stretch/>
        </p:blipFill>
        <p:spPr bwMode="auto">
          <a:xfrm>
            <a:off x="0" y="0"/>
            <a:ext cx="9277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-53180"/>
            <a:ext cx="9277350" cy="6911180"/>
          </a:xfrm>
          <a:prstGeom prst="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RNET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187" y="908720"/>
            <a:ext cx="8683625" cy="5616624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>
              <a:buNone/>
            </a:pPr>
            <a:r>
              <a:rPr lang="ru-RU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ОСОЗНАНИЯ ЛИЦОМ ОШИБОЧНОСТИ СВОИХ ДЕЙСТВИЙ И ПРОТИВОРЕЧИЯ ТРЕБОВАНИЙ, КОТОРЫЕ ВЫДВИГАЮТСЯ ТЕРРОРИСТИЧЕСКОЙ ОРГАНИЗАЦИЕЙ СОБСТВЕННОЙ ПОЗИЦИИ, МОРАЛЬНЫМ И РЕЛИГИОЗНЫМ ПРИНЦИПАМ И ЖЕЛАНИЯ ВЫЙТИ ИЗ РЯДОВ ТЕРРОРИСТИЧЕСКОЙ ОРГАНИЗАЦИИ, ВОЗМОЖНО ОБРАЩЕНИЕ ТАКОГО ЛИЦА В: </a:t>
            </a:r>
            <a:r>
              <a:rPr lang="ru-RU" sz="1600" b="1" spc="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ИКЦ</a:t>
            </a:r>
            <a:r>
              <a:rPr lang="ru-RU" sz="1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«ДИАЛОГ» </a:t>
            </a:r>
            <a:r>
              <a:rPr lang="ru-RU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sz="1600" b="1" spc="300" dirty="0" smtClean="0">
                <a:solidFill>
                  <a:srgbClr val="FF8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АНОНИМНОСТИ</a:t>
            </a:r>
            <a:r>
              <a:rPr lang="ru-RU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ПРЕДОСТАВЛЕНИЕ ЕМУ ПСИХОЛОГИЧЕСКОЙ, ЮРИДИЧЕСКОЙ, СОЦИАЛЬНОЙ, ТЕОЛОГИЧЕСКОЙ ПОМОЩИ. </a:t>
            </a:r>
          </a:p>
          <a:p>
            <a:pPr marL="137160" indent="0">
              <a:buNone/>
            </a:pPr>
            <a:r>
              <a:rPr lang="ru-RU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137160" indent="0">
              <a:buNone/>
            </a:pPr>
            <a:r>
              <a:rPr lang="ru-RU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ПРИВЕТСТВУЕТСЯ ОТКРЫТОЕ УЧАСТИЕ ЛИЦА В ЛЮБЫХ ВОЗМОЖНЫХ ФОРМАХ В ПУБЛИЧНЫХ МЕРОПРИЯТИЯХ, НАПРАВЛЕННЫХ НА РАЗЪЯСНЕНИЕ МУСУЛЬМАНАМ ОБМАНА, ИДУЩЕГО ОТ ТЕРРОРИСТИЧЕСКОЙ ОРГАНИЗАЦИИ. </a:t>
            </a:r>
          </a:p>
          <a:p>
            <a:pPr marL="137160" indent="0">
              <a:buNone/>
            </a:pPr>
            <a:r>
              <a:rPr lang="ru-RU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АКТИВНОЕ УЧАСТИЕ ДАННОГО ЛИЦА В ПУБЛИЧНЫХ ПРОФИЛАКТИЧЕСКИХ МЕРОПРИЯТИЯХ УЧИТЫВАЕТСЯ КАК СУЩЕСТВЕННЫЙ ФАКТОР ПРИ ОПРЕДЕЛЕНИИ СТЕПЕНИ ЕГО ВИНЫ, ОДНАКО, С </a:t>
            </a:r>
            <a:r>
              <a:rPr lang="ru-RU" sz="16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ru-RU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НАЛИЧИЯ В ЕГО ДЕЙСТВИЯХ СОСТАВА УГОЛОВНОГО ПРЕСТУПЛЕНИЯ, </a:t>
            </a:r>
            <a:r>
              <a:rPr lang="ru-RU" sz="1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МОЖЕТ ЯВЛЯТЬСЯ ОСНОВАНИЕМ ДЛЯ ПРЕКРАЩЕНИЯ УГОЛОВНОГО ПРЕСЛЕДОВАНИЯ.</a:t>
            </a:r>
            <a:endParaRPr lang="ru-RU" sz="16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659" y="116632"/>
            <a:ext cx="427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РУКОВОДИТЕЛИ </a:t>
            </a:r>
            <a:endParaRPr lang="ru-RU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649" y="670457"/>
            <a:ext cx="48486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1142" y="1561916"/>
            <a:ext cx="8335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endParaRPr lang="ru-RU" sz="20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68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vatars.mds.yandex.net/get-pdb/1745470/d40094d6-497e-41a2-a4af-71f6d28ea60c/s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4000" r="146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47314" y="0"/>
            <a:ext cx="846373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RNET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095" y="930424"/>
            <a:ext cx="8057306" cy="5616624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>
              <a:buNone/>
            </a:pPr>
            <a:endParaRPr lang="ru-RU" sz="16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659" y="116632"/>
            <a:ext cx="427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РУКОВОДИТЕЛИ </a:t>
            </a:r>
            <a:endParaRPr lang="ru-RU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649" y="670457"/>
            <a:ext cx="48486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1142" y="1561916"/>
            <a:ext cx="8335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endParaRPr lang="ru-RU" sz="20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" y="1196752"/>
            <a:ext cx="8316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ОБРАЩЕНИИ С</a:t>
            </a:r>
            <a:r>
              <a:rPr lang="ru-RU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300" dirty="0" smtClean="0">
                <a:solidFill>
                  <a:srgbClr val="FF8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ЯВКОЙ С ПОВИННОЙ </a:t>
            </a:r>
            <a:r>
              <a:rPr lang="ru-RU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СЛЕДСТВИЕМ ОСУЩЕСТВЛЯЕТСЯ ПРОВЕРКА ФАКТИЧЕСКИХ ДАННЫХ И ПРИ ПОДТВЕРЖДЕНИИ ДОСТОВЕРНОСТИ ОБРАЩЕНИЯ, </a:t>
            </a:r>
            <a:r>
              <a:rPr lang="ru-RU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ВЫНОСИТСЯ ОФИЦИАЛЬНЫЙ ОТКАЗ ОТ ВОЗБУЖДЕНИЯ УГОЛОВНОГО ДЕЛА.</a:t>
            </a:r>
          </a:p>
          <a:p>
            <a:pPr marL="137160" indent="0">
              <a:buNone/>
            </a:pPr>
            <a:endParaRPr lang="ru-RU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ЭТОМ ЛИЦО ОБЯЗАНО СООБЩИТЬ СЛЕДСТВИЮ ИСЧЕРПЫВАЮЩУЮ И ДОСТОВЕРНУЮ ИНФОРМАЦИЮ ПО ФАКТАМ ПРЕСТУПЛЕНИЙ, ОЧЕВИДЦЕМ КОТОРЫХ ОН ЯВЛЯЛСЯ.</a:t>
            </a:r>
            <a:endParaRPr lang="ru-RU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4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2.goodfon.ru/original/1280x800/6/29/ramka-pesok-dolina-holm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brightnessContrast bright="-48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64" t="-613" r="17332" b="613"/>
          <a:stretch/>
        </p:blipFill>
        <p:spPr bwMode="auto">
          <a:xfrm>
            <a:off x="0" y="-9939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1" y="-51192"/>
            <a:ext cx="6625989" cy="6860994"/>
          </a:xfrm>
          <a:prstGeom prst="rect">
            <a:avLst/>
          </a:prstGeom>
          <a:solidFill>
            <a:srgbClr val="3A3938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ДАННЫЙ АЛГОРИТМ РАЗРАБОТАН В ЦЕЛЯХ СОДЕЙСТВИЯ ЛИЦАМ, РЕШИВШИМ ПРЕКРАТИТЬ ПРОТИВОПРАВНУЮ ДЕЯТЕЛЬНОСТЬ И </a:t>
            </a:r>
            <a:r>
              <a:rPr lang="ru-RU" sz="2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ВЕРНУТЬСЯ К МИРНОЙ ЖИЗНИ</a:t>
            </a:r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ПУТЕМ</a:t>
            </a:r>
            <a:r>
              <a:rPr lang="ru-RU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РАЗЪЯСНЕНИЯ ОСОБЕННОСТЕЙ ДЕЙСТВУЮЩЕЙ В РОССИИ УГОЛОВНО-СУДЕБНОЙ СИСТЕМЫ В ЧАСТИ ОРГАНИЗАЦИИ МЕР ПО ПРЕСЕЧЕНИЮ ДЕЯТЕЛЬНОСТИ ТЕРРОРИСТИЧЕСКОЙ ОРГАНИЗАЦИИ.</a:t>
            </a:r>
            <a:endParaRPr lang="ru-RU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8659905" y="5373216"/>
            <a:ext cx="0" cy="12920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625990" y="6665053"/>
            <a:ext cx="2033915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39552" y="8806"/>
            <a:ext cx="191948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539552" y="0"/>
            <a:ext cx="0" cy="12918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6800331" y="17759"/>
            <a:ext cx="21380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8938343" y="8806"/>
            <a:ext cx="26146" cy="1255385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675774" y="5373216"/>
            <a:ext cx="0" cy="129183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691178" y="6664631"/>
            <a:ext cx="20086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7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avatars.mds.yandex.net/get-pdb/1369887/663cc6e1-680d-4742-8f6e-4c97aa6ff533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5478" r="12750" b="4521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5400000">
            <a:off x="1141263" y="-1161222"/>
            <a:ext cx="6894445" cy="9143999"/>
          </a:xfrm>
          <a:prstGeom prst="rect">
            <a:avLst/>
          </a:prstGeom>
          <a:solidFill>
            <a:schemeClr val="bg2">
              <a:lumMod val="1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909"/>
            <a:ext cx="3780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RNETO"/>
              </a:rPr>
              <a:t>АЛГОРИТМ </a:t>
            </a:r>
            <a:endParaRPr lang="ru-RU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RNETO"/>
            </a:endParaRPr>
          </a:p>
        </p:txBody>
      </p:sp>
      <p:pic>
        <p:nvPicPr>
          <p:cNvPr id="1026" name="Picture 2" descr="https://avatars.mds.yandex.net/get-pdb/2342617/3bd127e5-463a-459d-8d08-4de9f5de9679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61" y="0"/>
            <a:ext cx="1363090" cy="13630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antiextremizm.ru/wp-content/uploads/2017/10/nac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47"/>
          <a:stretch/>
        </p:blipFill>
        <p:spPr bwMode="auto">
          <a:xfrm>
            <a:off x="3963595" y="1834399"/>
            <a:ext cx="1133084" cy="131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70.userapi.com/c850236/v850236214/9481/pJDEdsr497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33" y="3518607"/>
            <a:ext cx="1278546" cy="12785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pinimg.com/736x/24/4f/ee/244fee71e14650acf41613ad3c5a761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64" y="5448316"/>
            <a:ext cx="1409684" cy="14096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381650"/>
            <a:ext cx="3171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СЛЕДСТВЕННЫЕ ОРГАНЫ</a:t>
            </a:r>
            <a:endParaRPr lang="ru-RU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45716" y="4252677"/>
            <a:ext cx="2458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ИКЦ</a:t>
            </a:r>
            <a:r>
              <a:rPr lang="ru-RU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«ДИАЛОГ»</a:t>
            </a:r>
            <a:endParaRPr lang="ru-RU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585" y="4909695"/>
            <a:ext cx="35153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ЛИЦА, РЕШИВШИЕ ПРЕКРАТИТЬ ПРОТИВОПРАВНУЮ ДЕЯТЕЛЬНОСТЬ, ЖЕЛАЮЩИЕ ВЕРНУТЬСЯ К МИРНОЙ ЖИЗНИ.</a:t>
            </a:r>
            <a:endParaRPr lang="ru-RU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67544" y="490969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94537" y="2076875"/>
            <a:ext cx="3842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RNETO"/>
              </a:rPr>
              <a:t>АНТИТЕРРОРИСТИЧЕСКАЯ </a:t>
            </a:r>
          </a:p>
          <a:p>
            <a:r>
              <a:rPr lang="ru-RU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RNETO"/>
              </a:rPr>
              <a:t>КОМИССИЯ </a:t>
            </a:r>
          </a:p>
          <a:p>
            <a:r>
              <a:rPr lang="ru-RU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RNETO"/>
              </a:rPr>
              <a:t>В РЕСПУБЛИКЕ ТАТАРСТАН </a:t>
            </a:r>
            <a:endParaRPr lang="ru-RU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RNETO"/>
            </a:endParaRPr>
          </a:p>
        </p:txBody>
      </p:sp>
      <p:cxnSp>
        <p:nvCxnSpPr>
          <p:cNvPr id="2059" name="Прямая со стрелкой 2058"/>
          <p:cNvCxnSpPr>
            <a:stCxn id="1040" idx="0"/>
            <a:endCxn id="1034" idx="4"/>
          </p:cNvCxnSpPr>
          <p:nvPr/>
        </p:nvCxnSpPr>
        <p:spPr>
          <a:xfrm flipV="1">
            <a:off x="4457406" y="4797154"/>
            <a:ext cx="0" cy="651162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4457107" y="3103418"/>
            <a:ext cx="0" cy="415189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4439495" y="1363090"/>
            <a:ext cx="0" cy="471309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1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07/e5/c6/07e5c6891fff3b5bb440fed2b8517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r="6475"/>
          <a:stretch/>
        </p:blipFill>
        <p:spPr bwMode="auto">
          <a:xfrm>
            <a:off x="0" y="-14"/>
            <a:ext cx="9144000" cy="685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 rot="5400000">
            <a:off x="1174870" y="-1190002"/>
            <a:ext cx="6857999" cy="9238005"/>
          </a:xfrm>
          <a:prstGeom prst="rect">
            <a:avLst/>
          </a:prstGeom>
          <a:solidFill>
            <a:schemeClr val="tx2">
              <a:lumMod val="5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146336" y="2492896"/>
            <a:ext cx="900000" cy="900000"/>
          </a:xfrm>
          <a:prstGeom prst="ellipse">
            <a:avLst/>
          </a:prstGeom>
          <a:solidFill>
            <a:schemeClr val="bg1">
              <a:lumMod val="6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65106" y="149117"/>
            <a:ext cx="6466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ЛИЦА, РЕШИВШИЕ ПРЕКРАТИТЬ ПРОТИВОПРАВНУЮ ДЕЯТЕЛЬНОСТЬ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бъект 2"/>
          <p:cNvSpPr txBox="1"/>
          <p:nvPr/>
        </p:nvSpPr>
        <p:spPr>
          <a:xfrm>
            <a:off x="5108504" y="3632101"/>
            <a:ext cx="4086124" cy="531618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СОЧУВСТВУЮЩИЕ</a:t>
            </a:r>
            <a:endParaRPr lang="ru-RU" sz="2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ъект 2"/>
          <p:cNvSpPr txBox="1"/>
          <p:nvPr/>
        </p:nvSpPr>
        <p:spPr>
          <a:xfrm>
            <a:off x="97160" y="3604445"/>
            <a:ext cx="3754760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None/>
            </a:pPr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</a:t>
            </a:r>
            <a:endParaRPr lang="ru-RU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бъект 2"/>
          <p:cNvSpPr>
            <a:spLocks noGrp="1"/>
          </p:cNvSpPr>
          <p:nvPr>
            <p:ph idx="1"/>
          </p:nvPr>
        </p:nvSpPr>
        <p:spPr>
          <a:xfrm>
            <a:off x="2423562" y="5373216"/>
            <a:ext cx="4896544" cy="129614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688850" y="2552579"/>
            <a:ext cx="900000" cy="900000"/>
          </a:xfrm>
          <a:prstGeom prst="ellipse">
            <a:avLst/>
          </a:prstGeom>
          <a:solidFill>
            <a:schemeClr val="bg1">
              <a:lumMod val="6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572000" y="4509120"/>
            <a:ext cx="900000" cy="900000"/>
          </a:xfrm>
          <a:prstGeom prst="ellipse">
            <a:avLst/>
          </a:prstGeom>
          <a:solidFill>
            <a:schemeClr val="bg1">
              <a:lumMod val="6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572000" y="1340768"/>
            <a:ext cx="2552519" cy="160212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39495" y="1834400"/>
            <a:ext cx="582505" cy="2530704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267745" y="1340768"/>
            <a:ext cx="1584175" cy="115212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2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https://w-dog.ru/wallpapers/10/19/440787452838815/gory-nepal-vershina-gryada-pik-sneg-zakat-obla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r="7985"/>
          <a:stretch/>
        </p:blipFill>
        <p:spPr bwMode="auto">
          <a:xfrm>
            <a:off x="0" y="7937"/>
            <a:ext cx="9339726" cy="692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55060" y="0"/>
            <a:ext cx="9394786" cy="6928796"/>
          </a:xfrm>
          <a:prstGeom prst="rect">
            <a:avLst/>
          </a:prstGeom>
          <a:solidFill>
            <a:schemeClr val="tx1">
              <a:lumMod val="95000"/>
              <a:lumOff val="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RNET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975" y="1412776"/>
            <a:ext cx="8683625" cy="4824536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AutoShape 8" descr="https://c.wallhere.com/photos/e9/79/1920x1200_px_Calm_clouds_Dock_island_landscape_Lights_Maldives-789533.jpg!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https://c.wallhere.com/photos/e9/79/1920x1200_px_Calm_clouds_Dock_island_landscape_Lights_Maldives-789533.jpg!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55060" y="14855"/>
            <a:ext cx="9630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RNETO"/>
              </a:rPr>
              <a:t> 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164556" y="1439385"/>
            <a:ext cx="8683625" cy="4536504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ru-RU" sz="3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ЛИЦА, ПРИНЯВШИЕ РЕЛИГИОЗНУЮ ВЕРУ, ПОПАВШИЕ В ПОЛЕ ЗРЕНИЯ</a:t>
            </a:r>
            <a:r>
              <a:rPr lang="en-US" sz="3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ТЕРРОРИСТИЧЕСКОЙ ОРГАНИЗАЦИИ КАК ВОЗМОЖНЫЕ АДЕПТЫ. </a:t>
            </a:r>
          </a:p>
          <a:p>
            <a:pPr marL="137160" indent="0">
              <a:buNone/>
            </a:pPr>
            <a:r>
              <a:rPr lang="ru-RU" sz="3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ТАКИМ ЛИЦАМ ОКАЗЫВАЕТСЯ ЛИЧНОЕ ВНИМАНИЕ ВЕРБОВЩИКАМИ, ИЗУЧАЮТСЯ ИХ СЛАБЫЕ СТОРОНЫ, ПРОБЛЕМЫ В ЖИЗНИ, НА КОТОРЫЕ ОНИ НЕ МОГУТ НАЙТИ ОТВЕТА. </a:t>
            </a:r>
          </a:p>
          <a:p>
            <a:pPr marL="137160" indent="0">
              <a:buNone/>
            </a:pPr>
            <a:r>
              <a:rPr lang="ru-RU" sz="3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4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sz="3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ОБНАРУЖЕНИИ ПРИЗНАКОВ ВЕРБОВКИ СОЧУВСТВУЮЩИЕ И ИХ БЛИЗКИЕ РАСПОЛАГАЮТ ВОЗМОЖНОСТЬЮ ОБРАТИТЬСЯ </a:t>
            </a:r>
            <a:r>
              <a:rPr lang="ru-RU" sz="3400" b="1" spc="300" dirty="0" smtClean="0">
                <a:solidFill>
                  <a:srgbClr val="FF8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АНОНИМНОЙ КОНСУЛЬТАЦИЕЙ В </a:t>
            </a:r>
            <a:r>
              <a:rPr lang="ru-RU" sz="3400" b="1" spc="300" dirty="0" err="1" smtClean="0">
                <a:solidFill>
                  <a:srgbClr val="FF8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ИКЦ</a:t>
            </a:r>
            <a:r>
              <a:rPr lang="ru-RU" sz="3400" b="1" spc="300" dirty="0" smtClean="0">
                <a:solidFill>
                  <a:srgbClr val="FF8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«ДИАЛОГ».</a:t>
            </a:r>
          </a:p>
          <a:p>
            <a:pPr marL="137160" indent="0">
              <a:buNone/>
            </a:pPr>
            <a:r>
              <a:rPr lang="ru-RU" sz="3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4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sz="3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ДЕЯТЕЛЬНОСТИ СОЧУВСТВУЮЩИХ НЕТ ПРИЗНАКОВ ПРЕСТУПЛЕНИЯ. ПОЭТОМУ ИМ ДОСТАТОЧНО ЛИШЬ РАЗОБРАТЬСЯ С СОБОЙ. 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1228" y="245687"/>
            <a:ext cx="4785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СОЧУВСТВУЮЩИЕ</a:t>
            </a:r>
            <a:endParaRPr lang="ru-RU" sz="3200" b="1" spc="3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07975" y="830462"/>
            <a:ext cx="626348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75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avatars.mds.yandex.net/get-zen_doc/170671/pub_5ae1aca31aa80c451f7d1a18_5ae1ad905f4967204194c184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r="5313"/>
          <a:stretch/>
        </p:blipFill>
        <p:spPr bwMode="auto">
          <a:xfrm>
            <a:off x="-47228" y="0"/>
            <a:ext cx="9191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5882" y="-81033"/>
            <a:ext cx="9382622" cy="7028188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RNETO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7975" y="1412776"/>
            <a:ext cx="8683625" cy="4824536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1377" y="116632"/>
            <a:ext cx="3235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</a:t>
            </a:r>
            <a:endParaRPr lang="ru-RU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649" y="670457"/>
            <a:ext cx="48486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0649" y="1582341"/>
            <a:ext cx="85509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ЛИЦА, </a:t>
            </a:r>
            <a:r>
              <a:rPr lang="ru-RU" sz="20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ВОВЛЕЧЕННЫЕ</a:t>
            </a: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ДЕЯТЕЛЬНОСТЬ ТЕРРОРИСТИЧЕСКОЙ ОРГАНИЗАЦИИ «</a:t>
            </a:r>
            <a:r>
              <a:rPr lang="ru-RU" sz="20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ХИЗБ</a:t>
            </a: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УТ-ТАХРИР</a:t>
            </a: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АЛЬ </a:t>
            </a:r>
            <a:r>
              <a:rPr lang="ru-RU" sz="20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ИСЛАМИ</a:t>
            </a: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В КАЧЕСТВЕ «ПЕХОТЫ» (</a:t>
            </a:r>
            <a:r>
              <a:rPr lang="ru-RU" sz="20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ДАРИС</a:t>
            </a: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ДЕЯТЕЛЬНОСТИ ДАННОЙ ОРГАНИЗАЦИИ СОСТАВЛЯЕТ ОКОНЧЕННЫЙ СОСТАВ ПРЕСТУПЛЕНИЯ. </a:t>
            </a:r>
            <a:endParaRPr lang="en-US" sz="20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УГОЛОВНАЯ ОТВЕТСТВЕННОСТЬ ЗА СОВЕРШЕНИЕ ПРЕСТУПЛЕНИЙ, ПРЕДУСМОТРЕННЫХ </a:t>
            </a:r>
            <a:r>
              <a:rPr lang="ru-RU" sz="2000" b="1" spc="300" dirty="0" err="1" smtClean="0">
                <a:solidFill>
                  <a:srgbClr val="FF8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Ч.1</a:t>
            </a:r>
            <a:r>
              <a:rPr lang="ru-RU" sz="2000" b="1" spc="300" dirty="0" smtClean="0">
                <a:solidFill>
                  <a:srgbClr val="FF8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spc="300" dirty="0" err="1" smtClean="0">
                <a:solidFill>
                  <a:srgbClr val="FF8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Ч.2</a:t>
            </a:r>
            <a:r>
              <a:rPr lang="ru-RU" sz="2000" b="1" spc="300" dirty="0" smtClean="0">
                <a:solidFill>
                  <a:srgbClr val="FF8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300" dirty="0" err="1" smtClean="0">
                <a:solidFill>
                  <a:srgbClr val="FF8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СТ.205.5</a:t>
            </a:r>
            <a:r>
              <a:rPr lang="ru-RU" sz="2000" b="1" spc="300" dirty="0" smtClean="0">
                <a:solidFill>
                  <a:srgbClr val="FF8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УК РФ</a:t>
            </a: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НАСТУПАЕТ В СЛУЧАЕ СОВЕРШЕНИЯ ПРЕСТУПНЫХ ДЕЯНИЙ С НОЯБРЯ 2013 ГОДА И НЕ ИМЕЕТ СРОКОВ ДАВНОСТИ. </a:t>
            </a:r>
            <a:endParaRPr lang="ru-RU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02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1.akspic.ru/image/39993-den-pribrezhnyye_i_okeanicheskiye_relyefy-dnevnoe_vremya-atmosfera-spokojnyj-3840x21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788" r="8283" b="61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4784" y="-10886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RNETO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7975" y="947333"/>
            <a:ext cx="8451831" cy="5755422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1377" y="116632"/>
            <a:ext cx="3235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</a:t>
            </a:r>
            <a:endParaRPr lang="ru-RU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0649" y="670457"/>
            <a:ext cx="48486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947333"/>
            <a:ext cx="845183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ОСОЗНАНИЯ ЛИЦОМ ОШИБОЧНОСТИ СВОИХ ДЕЙСТВИЙ И НЕСОГЛАСИЯ С ТРЕБОВАНИЯМИ, КОТОРЫЕ ВЫДВИГАЮТСЯ ТЕРРОРИСТИЧЕСКОЙ ОРГАНИЗАЦИЕЙ С СОБСТВЕННЫМИ ВЗГЛЯДАМИ, МОРАЛЬНЫМИ И РЕЛИГИОЗНЫМИ ПРИНЦИПАМИ, ЖЕЛАНИЕМ ВЫЙТИ ИЗ ЕЕ РЯДОВ, ВОЗМОЖНО ОБРАЩЕНИЕ ТАКОГО ЛИЦА В ИКЦ «ДИАЛОГ» </a:t>
            </a:r>
            <a:r>
              <a:rPr lang="ru-RU" sz="1600" b="1" spc="300" dirty="0" smtClean="0">
                <a:solidFill>
                  <a:srgbClr val="FF8B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УСЛОВИЯХ АНОНИМНОСТИ</a:t>
            </a:r>
            <a:r>
              <a:rPr lang="ru-RU" sz="1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b="1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ru-RU" sz="16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НЕОБХОДИМОСТИ ЕМУ ПРЕДОСТАВЛЯЕТСЯ ПСИХОЛОГИЧЕСКАЯ, ЮРИДИЧЕСКАЯ, СОЦИАЛЬНАЯ, ТЕОЛОГИЧЕСКАЯ ПОМОЩЬ. ПРИВЕТСТВУЕТСЯ ОТКРЫТОЕ УЧАСТИЕ ЛИЦА В ЛЮБЫХ ВОЗМОЖНЫХ ФОРМАХ В ПУБЛИЧНЫХ МЕРОПРИЯТИЯХ, НАПРАВЛЕННЫХ НА РАЗЪЯСНЕНИЕ МУСУЛЬМАНАМ ОБМАНА, ИДУЩЕГО ОТ ТЕРРОРИСТИЧЕСКОЙ ОРГАНИЗАЦИИ. </a:t>
            </a:r>
            <a:endParaRPr lang="en-US" sz="16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en-US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АКТИВНОЕ УЧАСТИЕ ДАННОГО ЛИЦА В ПУБЛИЧНЫХ ПРОФИЛАКТИЧЕСКИХ МЕРОПРИЯТИЯХ УЧИТЫВАЕТСЯ КАК СУЩЕСТВЕННЫЙ ФАКТОР ПРИ ОПРЕДЕЛЕНИИ СТЕПЕНИ ЕГО ВИНЫ, ОДНАКО, С </a:t>
            </a:r>
            <a:r>
              <a:rPr lang="ru-RU" sz="16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УЧЕТОМ</a:t>
            </a:r>
            <a:r>
              <a:rPr lang="ru-RU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НАЛИЧИЯ В ЕГО ДЕЙСТВИЯХ СОСТАВА УГОЛОВНОГО ПРЕСТУПЛЕНИЯ, </a:t>
            </a:r>
            <a:r>
              <a:rPr lang="ru-RU" sz="1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НЕ ЯВЛЯЕТСЯ ПОЛНОЙ ГАРАНТИЕЙ ПРЕКРАЩЕНИЯ УГОЛОВНОГО ПРЕСЛЕДОВАНИЯ.</a:t>
            </a:r>
            <a:endParaRPr lang="ru-RU" sz="16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vatars.mds.yandex.net/get-zen_doc/1578609/pub_5ced8f54d0f1b600b042c394_5ced8fb369086f00b040b965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t="2250" r="9102" b="77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RNETO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142" y="980728"/>
            <a:ext cx="8683625" cy="2664296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1377" y="116632"/>
            <a:ext cx="3235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</a:t>
            </a:r>
            <a:endParaRPr lang="ru-RU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0649" y="670457"/>
            <a:ext cx="48486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7478" y="1112547"/>
            <a:ext cx="86172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УГОЛОВНЫМ КОДЕКСОМ РФ ПРЕДУСМОТРЕНО </a:t>
            </a:r>
            <a:r>
              <a:rPr lang="ru-RU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ОСВОБОЖДЕНИЕ</a:t>
            </a:r>
            <a:r>
              <a:rPr lang="ru-RU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 УГОЛОВНОЙ ОТВЕТСТВЕННОСТИ В СЛУЧАЕ ДОБРОВОЛЬНОГО ПРЕКРАЩЕНИЯ УЧАСТИЯ В ДЕЯТЕЛЬНОСТИ «</a:t>
            </a:r>
            <a:r>
              <a:rPr lang="ru-RU" sz="24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ХТ</a:t>
            </a:r>
            <a:r>
              <a:rPr lang="ru-RU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НАЧАЛА ПРОИЗВОДСТВА СЛЕДСТВЕННЫХ ДЕЙСТВИЙ С ЕГО УЧАСТИЕМ, ПОЛНОГО РАСКАЯНИЯ, А ТАКЖЕ ПОСЛЕДУЮЩЕГО СОДЕЙСТВИЯ ПРАВООХРАНИТЕЛЬНЫМ ОРГАНАМ В РАССЛЕДОВАНИИ ПРЕСТУПЛЕНИЯ. </a:t>
            </a:r>
            <a:endParaRPr lang="ru-RU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9360" y="4005064"/>
            <a:ext cx="8683625" cy="2664296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9361" y="4221088"/>
            <a:ext cx="8685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ОБРАЩЕНИИ </a:t>
            </a:r>
            <a:r>
              <a:rPr lang="ru-RU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ЯВКОЙ С ПОВИННОЙ </a:t>
            </a:r>
            <a:r>
              <a:rPr lang="ru-RU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СЛЕДСТВИЕМ ОСУЩЕСТВЛЯЕТСЯ ПРОВЕРКА ФАКТИЧЕСКИХ ДАННЫХ И ПРИ ПОДТВЕРЖДЕНИИ ДОСТОВЕРНОСТИ ОБРАЩЕНИЯ, </a:t>
            </a:r>
            <a:r>
              <a:rPr lang="ru-RU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ВЫНОСИТСЯ ОФИЦИАЛЬНЫЙ ОТКАЗ В ВОЗБУЖДЕНИИ УГОЛОВНОГО ДЕЛА.</a:t>
            </a:r>
            <a:br>
              <a:rPr lang="ru-RU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5277f0f4af75184b47dd582ba5d91ee5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8" r="6186"/>
          <a:stretch/>
        </p:blipFill>
        <p:spPr bwMode="auto">
          <a:xfrm>
            <a:off x="28782" y="-50047"/>
            <a:ext cx="9180049" cy="690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-53180"/>
            <a:ext cx="9310432" cy="6911180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RNET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142" y="980728"/>
            <a:ext cx="8683625" cy="2664296"/>
          </a:xfrm>
          <a:prstGeom prst="rect">
            <a:avLst/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1377" y="116632"/>
            <a:ext cx="3235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</a:t>
            </a:r>
            <a:endParaRPr lang="ru-RU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649" y="670457"/>
            <a:ext cx="484869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1143" y="1074861"/>
            <a:ext cx="86836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ЛИЦО МОЖЕТ ОСОЗНАТЬ СЕБЯ ПОТЕРПЕВШИМ, ТО ЕСТЬ ЕМУ </a:t>
            </a:r>
            <a:r>
              <a:rPr lang="ru-RU" sz="20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НАНЕСЕН</a:t>
            </a: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ВРЕД</a:t>
            </a: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РЕЗУЛЬТАТЕ ОКАЗАНИЯ НА НЕГО </a:t>
            </a:r>
            <a:r>
              <a:rPr lang="ru-RU" sz="20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МАНИПУЛЯТИВНОГО</a:t>
            </a: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ПСИХОЛОГИЧЕСКОГО ВОЗДЕЙСТВИЯ И </a:t>
            </a:r>
            <a:r>
              <a:rPr lang="ru-RU" sz="2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ВЫСТУПИТЬ</a:t>
            </a: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СВИДЕТЕЛЕМ</a:t>
            </a: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ФАКТАМ ПРЕСТУПЛЕНИЙ, ОЧЕВИДЦЕМ КОТОРЫХ ОН ЯВЛЯЛСЯ.                                               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5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697</Words>
  <Application>Microsoft Office PowerPoint</Application>
  <PresentationFormat>Экран (4:3)</PresentationFormat>
  <Paragraphs>60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АТК</dc:creator>
  <cp:lastModifiedBy>Антитеррор_1</cp:lastModifiedBy>
  <cp:revision>185</cp:revision>
  <dcterms:created xsi:type="dcterms:W3CDTF">2020-01-17T21:26:43Z</dcterms:created>
  <dcterms:modified xsi:type="dcterms:W3CDTF">2020-05-25T07:22:24Z</dcterms:modified>
</cp:coreProperties>
</file>